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4" r:id="rId5"/>
    <p:sldId id="272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3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BOARD" initials="M" lastIdx="1" clrIdx="0">
    <p:extLst>
      <p:ext uri="{19B8F6BF-5375-455C-9EA6-DF929625EA0E}">
        <p15:presenceInfo xmlns:p15="http://schemas.microsoft.com/office/powerpoint/2012/main" userId="MICROBOAR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26" autoAdjust="0"/>
    <p:restoredTop sz="94249" autoAdjust="0"/>
  </p:normalViewPr>
  <p:slideViewPr>
    <p:cSldViewPr snapToGrid="0">
      <p:cViewPr varScale="1">
        <p:scale>
          <a:sx n="72" d="100"/>
          <a:sy n="72" d="100"/>
        </p:scale>
        <p:origin x="762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919" y="5654314"/>
            <a:ext cx="6142371" cy="840391"/>
          </a:xfrm>
          <a:prstGeom prst="rect">
            <a:avLst/>
          </a:prstGeom>
        </p:spPr>
      </p:pic>
      <p:sp>
        <p:nvSpPr>
          <p:cNvPr id="8" name="Retângulo 7"/>
          <p:cNvSpPr/>
          <p:nvPr userDrawn="1"/>
        </p:nvSpPr>
        <p:spPr>
          <a:xfrm>
            <a:off x="569496" y="185285"/>
            <a:ext cx="4688304" cy="6309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4400" b="1" kern="1200" dirty="0">
                <a:solidFill>
                  <a:srgbClr val="000000"/>
                </a:solidFill>
                <a:latin typeface="Arial Narrow" panose="020B0606020202030204" pitchFamily="34" charset="0"/>
              </a:rPr>
              <a:t>Grupo Delta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0" kern="1200" dirty="0">
                <a:solidFill>
                  <a:srgbClr val="000000"/>
                </a:solidFill>
                <a:latin typeface="Arial Narrow" panose="020B0606020202030204" pitchFamily="34" charset="0"/>
              </a:rPr>
              <a:t>Projeto integrador transversal: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400" b="0" kern="1200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0" u="none" kern="1200" dirty="0">
                <a:solidFill>
                  <a:srgbClr val="000000"/>
                </a:solidFill>
                <a:latin typeface="Arial Narrow" panose="020B0606020202030204" pitchFamily="34" charset="0"/>
              </a:rPr>
              <a:t>Chave de retenção para cilindro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400" b="0" kern="1200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algn="l"/>
            <a:r>
              <a:rPr lang="pt-BR" sz="2400" b="0" kern="1200" dirty="0">
                <a:solidFill>
                  <a:srgbClr val="000000"/>
                </a:solidFill>
                <a:latin typeface="Arial Narrow" panose="020B0606020202030204" pitchFamily="34" charset="0"/>
              </a:rPr>
              <a:t>Prof. Cliente: Felix Strottmann</a:t>
            </a:r>
          </a:p>
          <a:p>
            <a:pPr algn="l"/>
            <a:r>
              <a:rPr lang="pt-BR" sz="2400" b="0" kern="1200" dirty="0">
                <a:solidFill>
                  <a:srgbClr val="000000"/>
                </a:solidFill>
                <a:latin typeface="Arial Narrow" panose="020B0606020202030204" pitchFamily="34" charset="0"/>
              </a:rPr>
              <a:t>Prof. Orientador: Alexandre Zaramela</a:t>
            </a:r>
          </a:p>
          <a:p>
            <a:pPr algn="l"/>
            <a:r>
              <a:rPr lang="pt-BR" sz="2400" b="1" kern="1200" dirty="0">
                <a:solidFill>
                  <a:srgbClr val="000000"/>
                </a:solidFill>
                <a:latin typeface="Arial Narrow" panose="020B0606020202030204" pitchFamily="34" charset="0"/>
              </a:rPr>
              <a:t> </a:t>
            </a:r>
          </a:p>
          <a:p>
            <a:pPr algn="l"/>
            <a:r>
              <a:rPr lang="pt-BR" sz="2400" b="0" kern="1200" dirty="0">
                <a:solidFill>
                  <a:srgbClr val="000000"/>
                </a:solidFill>
                <a:latin typeface="Arial Narrow" panose="020B0606020202030204" pitchFamily="34" charset="0"/>
              </a:rPr>
              <a:t>Nomes dos integrantes:</a:t>
            </a:r>
          </a:p>
          <a:p>
            <a:pPr algn="l"/>
            <a:endParaRPr lang="pt-BR" sz="2400" b="0" kern="1200" dirty="0">
              <a:solidFill>
                <a:srgbClr val="000000"/>
              </a:solidFill>
              <a:latin typeface="Arial Narrow" panose="020B0606020202030204" pitchFamily="34" charset="0"/>
            </a:endParaRPr>
          </a:p>
          <a:p>
            <a:pPr algn="l">
              <a:buFont typeface="Symbol" panose="05050102010706020507" pitchFamily="18" charset="2"/>
              <a:buNone/>
            </a:pPr>
            <a:r>
              <a:rPr lang="pt-BR" sz="2400" b="0" kern="1200" dirty="0">
                <a:solidFill>
                  <a:srgbClr val="000000"/>
                </a:solidFill>
                <a:latin typeface="Arial Narrow" panose="020B0606020202030204" pitchFamily="34" charset="0"/>
              </a:rPr>
              <a:t>Christian Arilio Bezerra de Queiroz</a:t>
            </a:r>
          </a:p>
          <a:p>
            <a:pPr algn="l">
              <a:buFont typeface="Symbol" panose="05050102010706020507" pitchFamily="18" charset="2"/>
              <a:buNone/>
            </a:pPr>
            <a:r>
              <a:rPr lang="pt-BR" sz="2400" b="0" kern="1200" dirty="0">
                <a:solidFill>
                  <a:srgbClr val="000000"/>
                </a:solidFill>
                <a:latin typeface="Arial Narrow" panose="020B0606020202030204" pitchFamily="34" charset="0"/>
              </a:rPr>
              <a:t>Lucas Sergio de Oliveira</a:t>
            </a:r>
          </a:p>
          <a:p>
            <a:pPr algn="l">
              <a:buFont typeface="Symbol" panose="05050102010706020507" pitchFamily="18" charset="2"/>
              <a:buNone/>
            </a:pPr>
            <a:r>
              <a:rPr lang="pt-BR" sz="2400" b="0" kern="1200" dirty="0">
                <a:solidFill>
                  <a:srgbClr val="000000"/>
                </a:solidFill>
                <a:latin typeface="Arial Narrow" panose="020B0606020202030204" pitchFamily="34" charset="0"/>
              </a:rPr>
              <a:t>Mayara Carolina Ferreira de Lima</a:t>
            </a:r>
          </a:p>
          <a:p>
            <a:pPr algn="l">
              <a:buFont typeface="Symbol" panose="05050102010706020507" pitchFamily="18" charset="2"/>
              <a:buNone/>
            </a:pPr>
            <a:r>
              <a:rPr lang="pt-BR" sz="2400" b="0" kern="1200" dirty="0">
                <a:solidFill>
                  <a:srgbClr val="000000"/>
                </a:solidFill>
                <a:latin typeface="Arial Narrow" panose="020B0606020202030204" pitchFamily="34" charset="0"/>
              </a:rPr>
              <a:t>Márcio Siqueira Pereira</a:t>
            </a:r>
          </a:p>
          <a:p>
            <a:pPr algn="l">
              <a:buFont typeface="Symbol" panose="05050102010706020507" pitchFamily="18" charset="2"/>
              <a:buNone/>
            </a:pPr>
            <a:r>
              <a:rPr lang="pt-BR" sz="2400" b="0" kern="1200" dirty="0">
                <a:solidFill>
                  <a:srgbClr val="000000"/>
                </a:solidFill>
                <a:latin typeface="Arial Narrow" panose="020B0606020202030204" pitchFamily="34" charset="0"/>
              </a:rPr>
              <a:t>Karen Roithmeier Rodrigues</a:t>
            </a:r>
          </a:p>
          <a:p>
            <a:pPr algn="l">
              <a:buFont typeface="Symbol" panose="05050102010706020507" pitchFamily="18" charset="2"/>
              <a:buNone/>
            </a:pPr>
            <a:r>
              <a:rPr lang="pt-BR" sz="2400" b="0" kern="1200" dirty="0">
                <a:solidFill>
                  <a:srgbClr val="000000"/>
                </a:solidFill>
                <a:latin typeface="Arial Narrow" panose="020B0606020202030204" pitchFamily="34" charset="0"/>
              </a:rPr>
              <a:t>Paulo Henrique Conceição Dias</a:t>
            </a:r>
            <a:endParaRPr lang="pt-BR" sz="2400" b="0" dirty="0">
              <a:latin typeface="Arial Narrow" panose="020B0606020202030204" pitchFamily="34" charset="0"/>
            </a:endParaRPr>
          </a:p>
        </p:txBody>
      </p:sp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761747" y="449980"/>
            <a:ext cx="5112543" cy="461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337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7220DE-849B-495D-B9B2-5C050EEFAFC3}" type="datetimeFigureOut">
              <a:rPr lang="pt-BR" smtClean="0"/>
              <a:t>08/07/2020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12841-2282-461C-809C-F5133D98A8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1247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7220DE-849B-495D-B9B2-5C050EEFAFC3}" type="datetimeFigureOut">
              <a:rPr lang="pt-BR" smtClean="0"/>
              <a:t>08/07/2020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12841-2282-461C-809C-F5133D98A8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57547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7220DE-849B-495D-B9B2-5C050EEFAFC3}" type="datetimeFigureOut">
              <a:rPr lang="pt-BR" smtClean="0"/>
              <a:t>08/07/2020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12841-2282-461C-809C-F5133D98A8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6252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7220DE-849B-495D-B9B2-5C050EEFAFC3}" type="datetimeFigureOut">
              <a:rPr lang="pt-BR" smtClean="0"/>
              <a:t>08/07/2020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12841-2282-461C-809C-F5133D98A8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1351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7220DE-849B-495D-B9B2-5C050EEFAFC3}" type="datetimeFigureOut">
              <a:rPr lang="pt-BR" smtClean="0"/>
              <a:t>08/07/2020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12841-2282-461C-809C-F5133D98A8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68768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7220DE-849B-495D-B9B2-5C050EEFAFC3}" type="datetimeFigureOut">
              <a:rPr lang="pt-BR" smtClean="0"/>
              <a:t>08/07/2020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12841-2282-461C-809C-F5133D98A8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30600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7220DE-849B-495D-B9B2-5C050EEFAFC3}" type="datetimeFigureOut">
              <a:rPr lang="pt-BR" smtClean="0"/>
              <a:t>08/07/2020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12841-2282-461C-809C-F5133D98A8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61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7220DE-849B-495D-B9B2-5C050EEFAFC3}" type="datetimeFigureOut">
              <a:rPr lang="pt-BR" smtClean="0"/>
              <a:t>08/07/2020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12841-2282-461C-809C-F5133D98A8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7671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7220DE-849B-495D-B9B2-5C050EEFAFC3}" type="datetimeFigureOut">
              <a:rPr lang="pt-BR" smtClean="0"/>
              <a:t>08/07/2020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12841-2282-461C-809C-F5133D98A8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7069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7220DE-849B-495D-B9B2-5C050EEFAFC3}" type="datetimeFigureOut">
              <a:rPr lang="pt-BR" smtClean="0"/>
              <a:t>08/07/2020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212841-2282-461C-809C-F5133D98A8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0644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Sumário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2400" b="0" kern="1200" dirty="0">
              <a:solidFill>
                <a:srgbClr val="0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212841-2282-461C-809C-F5133D98A892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3021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12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9.png"/><Relationship Id="rId5" Type="http://schemas.openxmlformats.org/officeDocument/2006/relationships/image" Target="../media/image34.png"/><Relationship Id="rId10" Type="http://schemas.openxmlformats.org/officeDocument/2006/relationships/image" Target="../media/image38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1.png"/><Relationship Id="rId7" Type="http://schemas.openxmlformats.org/officeDocument/2006/relationships/image" Target="../media/image2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8.png"/><Relationship Id="rId7" Type="http://schemas.openxmlformats.org/officeDocument/2006/relationships/image" Target="../media/image4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jpg"/><Relationship Id="rId9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jpeg"/><Relationship Id="rId10" Type="http://schemas.openxmlformats.org/officeDocument/2006/relationships/image" Target="../media/image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artografica.ufpr.br/portal/wp-content/uploads/2015/09/AULA-04-TOR%C3%87%C3%83O.pdf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github.com/lucaskkergg/proj_int_1_sem_2020_grupo_d_manut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ecivilnet.com/dicionario/o-que-e-modulo-de-resistencia.html" TargetMode="External"/><Relationship Id="rId5" Type="http://schemas.openxmlformats.org/officeDocument/2006/relationships/hyperlink" Target="https://www.azom.com/article.aspx?ArticleID=6744" TargetMode="External"/><Relationship Id="rId4" Type="http://schemas.openxmlformats.org/officeDocument/2006/relationships/hyperlink" Target="https://www.youtube.com/watch?v=cYZEnVjWnoU&amp;t=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hidrante&#10;&#10;Descrição gerada automaticamente">
            <a:extLst>
              <a:ext uri="{FF2B5EF4-FFF2-40B4-BE49-F238E27FC236}">
                <a16:creationId xmlns:a16="http://schemas.microsoft.com/office/drawing/2014/main" id="{DA96EEF5-048A-4395-8339-9331752489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077" y="50172"/>
            <a:ext cx="1711923" cy="113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84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254143" y="756842"/>
            <a:ext cx="977515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200" b="1" dirty="0">
                <a:solidFill>
                  <a:srgbClr val="000000"/>
                </a:solidFill>
                <a:latin typeface="Arial Narrow" panose="020B0606020202030204" pitchFamily="34" charset="0"/>
              </a:rPr>
              <a:t>Cálculo de tensão de esmagamento na superfície de contato entre a ferramenta e o cilindro</a:t>
            </a:r>
            <a:r>
              <a:rPr lang="pt-BR" sz="3200" b="1" dirty="0">
                <a:latin typeface="Arial Narrow" panose="020B0606020202030204" pitchFamily="34" charset="0"/>
              </a:rPr>
              <a:t> </a:t>
            </a:r>
            <a:endParaRPr lang="pt-BR" sz="3200" dirty="0">
              <a:latin typeface="Arial Narrow" panose="020B060602020203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46" y="2483812"/>
            <a:ext cx="5087647" cy="37341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1720" y="2483813"/>
            <a:ext cx="1923407" cy="199431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tângulo 4"/>
          <p:cNvSpPr/>
          <p:nvPr/>
        </p:nvSpPr>
        <p:spPr>
          <a:xfrm>
            <a:off x="6141720" y="4740592"/>
            <a:ext cx="2087880" cy="1477328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dirty="0"/>
              <a:t>T = Torque [Nm]</a:t>
            </a:r>
          </a:p>
          <a:p>
            <a:r>
              <a:rPr lang="pt-BR" dirty="0"/>
              <a:t>t = Tensão [N/mm²]</a:t>
            </a:r>
          </a:p>
          <a:p>
            <a:r>
              <a:rPr lang="pt-BR" dirty="0"/>
              <a:t>F = Força [N]</a:t>
            </a:r>
          </a:p>
          <a:p>
            <a:r>
              <a:rPr lang="pt-BR" dirty="0"/>
              <a:t>A = Área [m²]</a:t>
            </a:r>
          </a:p>
          <a:p>
            <a:r>
              <a:rPr lang="pt-BR" dirty="0"/>
              <a:t>b = Braço [m]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5400" y="2483812"/>
            <a:ext cx="2625963" cy="225678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15400" y="5390344"/>
            <a:ext cx="2625963" cy="8275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m 7" descr="Uma imagem contendo hidrante&#10;&#10;Descrição gerada automaticamente">
            <a:extLst>
              <a:ext uri="{FF2B5EF4-FFF2-40B4-BE49-F238E27FC236}">
                <a16:creationId xmlns:a16="http://schemas.microsoft.com/office/drawing/2014/main" id="{48980F9E-5744-459F-B012-9E802F61D64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077" y="50172"/>
            <a:ext cx="1711923" cy="113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02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1921BCE3-1BD2-4D1B-BE1C-FED976B8F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244" y="3103103"/>
            <a:ext cx="2715444" cy="10162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A3C30CF-B38C-4EBF-BA2E-7DB47FB08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244" y="1639596"/>
            <a:ext cx="2715447" cy="5589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99378D8-78D2-424C-950D-5D55750B8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244" y="2372629"/>
            <a:ext cx="2715447" cy="5589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8C5A23B-76AC-4B33-B4D9-07F20FFC7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244" y="4298091"/>
            <a:ext cx="3740565" cy="18824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CF3BEE0-51CF-4BE3-995E-C3A8D4AA38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69483" y="5353974"/>
            <a:ext cx="2615274" cy="82658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038" y="1639596"/>
            <a:ext cx="4151736" cy="45409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tângulo 8"/>
          <p:cNvSpPr/>
          <p:nvPr/>
        </p:nvSpPr>
        <p:spPr>
          <a:xfrm>
            <a:off x="391161" y="468785"/>
            <a:ext cx="113283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>
                <a:latin typeface="Arial Narrow" panose="020B0606020202030204" pitchFamily="34" charset="0"/>
              </a:rPr>
              <a:t>Cálculo de torção em barras de seção transversal não circular (torção no dente)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C981247-09E6-42BA-A8B1-DE76C9421F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69484" y="1639596"/>
            <a:ext cx="2615273" cy="31756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m 9" descr="Uma imagem contendo hidrante&#10;&#10;Descrição gerada automaticamente">
            <a:extLst>
              <a:ext uri="{FF2B5EF4-FFF2-40B4-BE49-F238E27FC236}">
                <a16:creationId xmlns:a16="http://schemas.microsoft.com/office/drawing/2014/main" id="{38C28C66-CEB7-45D1-A3C1-9ED8C43BDB8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077" y="50172"/>
            <a:ext cx="1711923" cy="113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986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915735" y="279555"/>
            <a:ext cx="90717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800" b="1" dirty="0">
                <a:latin typeface="Arial Narrow" panose="020B0606020202030204" pitchFamily="34" charset="0"/>
              </a:rPr>
              <a:t>Cálculo de flexão em barras de seção circular (tensão na haste)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262" y="1159776"/>
            <a:ext cx="4378195" cy="227438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2AA97E0-3518-49C3-92FD-613CEB50E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07" y="4877369"/>
            <a:ext cx="3804257" cy="167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3851D82-540E-4DCA-9850-B85F05BF8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993" y="3443343"/>
            <a:ext cx="1197096" cy="81231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91FA3E1-8BB1-4863-B9CF-54A0FB6AA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3367" y="3430091"/>
            <a:ext cx="1197096" cy="812316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C40E5E24-461D-44DC-BC5B-3301605CB5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5632" y="5003383"/>
            <a:ext cx="2406761" cy="10043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4498" y="4877369"/>
            <a:ext cx="3997643" cy="1699771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6573364" y="1116677"/>
            <a:ext cx="27404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1 – Referência com o centro </a:t>
            </a:r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80DCB0D-EDCB-40FE-900F-CCC8CE3EC0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4577" y="3471185"/>
            <a:ext cx="2510614" cy="12250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Retângulo 14"/>
          <p:cNvSpPr/>
          <p:nvPr/>
        </p:nvSpPr>
        <p:spPr>
          <a:xfrm>
            <a:off x="6628713" y="3028240"/>
            <a:ext cx="26297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latin typeface="Arial Narrow" panose="020B0606020202030204" pitchFamily="34" charset="0"/>
              </a:rPr>
              <a:t>2 – Referência com a haste </a:t>
            </a:r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D004AEC-7991-4040-8DE4-358B5B836B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4577" y="1557211"/>
            <a:ext cx="2510614" cy="13547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A41E02AF-9F10-4958-B4CD-937F9F00FB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9607" y="3520888"/>
            <a:ext cx="1895475" cy="657225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11B310CC-E53A-4D48-A814-9457C43C981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415632" y="1594435"/>
            <a:ext cx="2406761" cy="24892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agem 11" descr="Uma imagem contendo hidrante&#10;&#10;Descrição gerada automaticamente">
            <a:extLst>
              <a:ext uri="{FF2B5EF4-FFF2-40B4-BE49-F238E27FC236}">
                <a16:creationId xmlns:a16="http://schemas.microsoft.com/office/drawing/2014/main" id="{6F2AA875-BB30-4D2F-B3B7-FD8EA1FA07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077" y="50172"/>
            <a:ext cx="1711923" cy="113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882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73D7123-6E25-4E81-8147-B3572C580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703" y="1393216"/>
            <a:ext cx="3120713" cy="14033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152CC91-5E67-4409-B970-958DD9077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774" y="2876095"/>
            <a:ext cx="4796573" cy="170839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54DE173-256D-4DC2-BA47-C589193C9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676" y="4676054"/>
            <a:ext cx="3201385" cy="174254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8FF9C73-264F-443C-9D90-BE4524EC12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0561" y="4678915"/>
            <a:ext cx="3201385" cy="17425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0927" y="2146664"/>
            <a:ext cx="2972070" cy="246385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7505C57-B2AE-4D52-9DAF-00489B241C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91582" y="5168270"/>
            <a:ext cx="2971415" cy="1239941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836497" y="502797"/>
            <a:ext cx="106375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0000"/>
                </a:solidFill>
                <a:latin typeface="Arial Narrow" panose="020B0606020202030204" pitchFamily="34" charset="0"/>
              </a:rPr>
              <a:t>Cálculo de torção em barras de seção circular (torção no cilindro da chave)</a:t>
            </a:r>
            <a:endParaRPr lang="pt-BR" sz="2400" b="1" dirty="0">
              <a:latin typeface="Arial Narrow" panose="020B0606020202030204" pitchFamily="34" charset="0"/>
            </a:endParaRPr>
          </a:p>
        </p:txBody>
      </p:sp>
      <p:pic>
        <p:nvPicPr>
          <p:cNvPr id="9" name="Imagem 8" descr="Uma imagem contendo hidrante&#10;&#10;Descrição gerada automaticamente">
            <a:extLst>
              <a:ext uri="{FF2B5EF4-FFF2-40B4-BE49-F238E27FC236}">
                <a16:creationId xmlns:a16="http://schemas.microsoft.com/office/drawing/2014/main" id="{863DECC3-925F-4843-87B5-4272E9A18C4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077" y="50172"/>
            <a:ext cx="1711923" cy="113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65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2577" y="1475818"/>
            <a:ext cx="4605547" cy="28387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5DC2236-87AB-4980-9F26-FE1B702E9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7366" y="4861016"/>
            <a:ext cx="2783617" cy="12592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Retângulo 8"/>
          <p:cNvSpPr/>
          <p:nvPr/>
        </p:nvSpPr>
        <p:spPr>
          <a:xfrm>
            <a:off x="3440735" y="471678"/>
            <a:ext cx="55531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  <a:latin typeface="Arial Narrow" panose="020B0606020202030204" pitchFamily="34" charset="0"/>
              </a:rPr>
              <a:t>Cálculo de margem de segurança</a:t>
            </a:r>
            <a:endParaRPr lang="pt-BR" sz="3200" b="1" dirty="0">
              <a:latin typeface="Arial Narrow" panose="020B0606020202030204" pitchFamily="34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80" y="3216888"/>
            <a:ext cx="3459268" cy="10836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6C1E0B5-F806-4E35-8353-6873DF5CC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180" y="1489886"/>
            <a:ext cx="3459268" cy="108362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FFA224B-4AD4-4E8E-9707-3783CD07E5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7366" y="3387007"/>
            <a:ext cx="2783615" cy="9275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0989972D-1053-4848-AF45-5E192D04EF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2576" y="4861016"/>
            <a:ext cx="4605547" cy="12592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E4CF3B1D-3355-45B7-B32F-6D33BF4146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07365" y="1475818"/>
            <a:ext cx="2783615" cy="17727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agem 3" descr="Uma imagem contendo hidrante&#10;&#10;Descrição gerada automaticamente">
            <a:extLst>
              <a:ext uri="{FF2B5EF4-FFF2-40B4-BE49-F238E27FC236}">
                <a16:creationId xmlns:a16="http://schemas.microsoft.com/office/drawing/2014/main" id="{D2C53092-42DB-46BB-9E3C-E15396002DE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077" y="50172"/>
            <a:ext cx="1711923" cy="113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54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07563" y="1473252"/>
            <a:ext cx="3366971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pt-BR" sz="2400" dirty="0">
                <a:latin typeface="Arial Narrow" panose="020B0606020202030204" pitchFamily="34" charset="0"/>
              </a:rPr>
              <a:t>* Observando CMM</a:t>
            </a:r>
          </a:p>
          <a:p>
            <a:pPr>
              <a:lnSpc>
                <a:spcPct val="200000"/>
              </a:lnSpc>
            </a:pPr>
            <a:r>
              <a:rPr lang="pt-BR" sz="2400" dirty="0">
                <a:latin typeface="Arial Narrow" panose="020B0606020202030204" pitchFamily="34" charset="0"/>
              </a:rPr>
              <a:t>* Modelando croquis</a:t>
            </a:r>
          </a:p>
          <a:p>
            <a:pPr>
              <a:lnSpc>
                <a:spcPct val="200000"/>
              </a:lnSpc>
            </a:pPr>
            <a:r>
              <a:rPr lang="pt-BR" sz="2400" dirty="0">
                <a:latin typeface="Arial Narrow" panose="020B0606020202030204" pitchFamily="34" charset="0"/>
              </a:rPr>
              <a:t>* Acompanhamento em aula</a:t>
            </a:r>
          </a:p>
          <a:p>
            <a:pPr>
              <a:lnSpc>
                <a:spcPct val="200000"/>
              </a:lnSpc>
            </a:pPr>
            <a:r>
              <a:rPr lang="pt-BR" sz="2400" dirty="0">
                <a:latin typeface="Arial Narrow" panose="020B0606020202030204" pitchFamily="34" charset="0"/>
              </a:rPr>
              <a:t>* 1° Protótipo</a:t>
            </a:r>
          </a:p>
          <a:p>
            <a:pPr>
              <a:lnSpc>
                <a:spcPct val="200000"/>
              </a:lnSpc>
            </a:pPr>
            <a:r>
              <a:rPr lang="pt-BR" sz="2400" dirty="0">
                <a:latin typeface="Arial Narrow" panose="020B0606020202030204" pitchFamily="34" charset="0"/>
              </a:rPr>
              <a:t>* Otimização ergométrica</a:t>
            </a:r>
          </a:p>
          <a:p>
            <a:pPr>
              <a:lnSpc>
                <a:spcPct val="200000"/>
              </a:lnSpc>
            </a:pPr>
            <a:r>
              <a:rPr lang="pt-BR" sz="2400" dirty="0">
                <a:latin typeface="Arial Narrow" panose="020B0606020202030204" pitchFamily="34" charset="0"/>
              </a:rPr>
              <a:t>* Alivio de massa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30F270C-15B0-48BE-9E9D-CD59A2CCA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0493" y="1905540"/>
            <a:ext cx="1747990" cy="120233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0B9F30EB-EEA1-403A-A62E-46A31A6D8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037" y="1905540"/>
            <a:ext cx="1563117" cy="150435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FFB33FC-61FE-4706-A559-49E402FA9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9698" y="1905540"/>
            <a:ext cx="1731678" cy="1172749"/>
          </a:xfrm>
          <a:prstGeom prst="rect">
            <a:avLst/>
          </a:prstGeom>
        </p:spPr>
      </p:pic>
      <p:pic>
        <p:nvPicPr>
          <p:cNvPr id="6" name="Espaço Reservado para Conteúdo 11">
            <a:extLst>
              <a:ext uri="{FF2B5EF4-FFF2-40B4-BE49-F238E27FC236}">
                <a16:creationId xmlns:a16="http://schemas.microsoft.com/office/drawing/2014/main" id="{86B630FE-D8BB-47F9-B4CD-249CAD0C747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287" y="3857178"/>
            <a:ext cx="1731677" cy="1666574"/>
          </a:xfrm>
          <a:prstGeom prst="rect">
            <a:avLst/>
          </a:prstGeom>
        </p:spPr>
      </p:pic>
      <p:pic>
        <p:nvPicPr>
          <p:cNvPr id="7" name="Imagem 6" descr="Uma imagem contendo peças de metal&#10;&#10;Descrição gerada automaticamente">
            <a:extLst>
              <a:ext uri="{FF2B5EF4-FFF2-40B4-BE49-F238E27FC236}">
                <a16:creationId xmlns:a16="http://schemas.microsoft.com/office/drawing/2014/main" id="{99042EEA-2EBA-456A-8FD9-416D05F207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6971" y="3857178"/>
            <a:ext cx="1731678" cy="117274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771547B-2DF1-4024-95AE-B4A1BDF62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037" y="3735410"/>
            <a:ext cx="1858203" cy="1788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F55D64A-8CAA-41B6-ACB3-0C8FB9865C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0658" y="1905540"/>
            <a:ext cx="1994937" cy="1351038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A55FB9A-2619-4DD8-8D4C-C2127B7F92E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27691" y="3857178"/>
            <a:ext cx="1731676" cy="1666574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3217626" y="563969"/>
            <a:ext cx="58472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latin typeface="Arial Narrow" panose="020B0606020202030204" pitchFamily="34" charset="0"/>
              </a:rPr>
              <a:t>6 – Evolução do projeto e Trade-Off</a:t>
            </a:r>
          </a:p>
        </p:txBody>
      </p:sp>
      <p:pic>
        <p:nvPicPr>
          <p:cNvPr id="12" name="Imagem 11" descr="Uma imagem contendo hidrante&#10;&#10;Descrição gerada automaticamente">
            <a:extLst>
              <a:ext uri="{FF2B5EF4-FFF2-40B4-BE49-F238E27FC236}">
                <a16:creationId xmlns:a16="http://schemas.microsoft.com/office/drawing/2014/main" id="{67B00923-048F-48A0-83BF-F87A42B19B0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077" y="50172"/>
            <a:ext cx="1711923" cy="113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348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" y="514193"/>
            <a:ext cx="11232218" cy="5810407"/>
          </a:xfrm>
          <a:prstGeom prst="rect">
            <a:avLst/>
          </a:prstGeom>
        </p:spPr>
      </p:pic>
      <p:pic>
        <p:nvPicPr>
          <p:cNvPr id="3" name="Imagem 2" descr="Uma imagem contendo hidrante&#10;&#10;Descrição gerada automaticamente">
            <a:extLst>
              <a:ext uri="{FF2B5EF4-FFF2-40B4-BE49-F238E27FC236}">
                <a16:creationId xmlns:a16="http://schemas.microsoft.com/office/drawing/2014/main" id="{1EC97299-8E81-46E4-8C11-3C13286F73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077" y="50172"/>
            <a:ext cx="1711923" cy="113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4947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1781" y="1308667"/>
            <a:ext cx="5376856" cy="48577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Retângulo 2"/>
          <p:cNvSpPr/>
          <p:nvPr/>
        </p:nvSpPr>
        <p:spPr>
          <a:xfrm>
            <a:off x="4100373" y="368403"/>
            <a:ext cx="36327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b="1" dirty="0">
                <a:latin typeface="Arial Narrow" panose="020B0606020202030204" pitchFamily="34" charset="0"/>
              </a:rPr>
              <a:t>7 – Resultado Final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/>
          <a:srcRect l="12825" b="11553"/>
          <a:stretch/>
        </p:blipFill>
        <p:spPr>
          <a:xfrm>
            <a:off x="539881" y="1308667"/>
            <a:ext cx="5376855" cy="48577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m 4" descr="Uma imagem contendo hidrante&#10;&#10;Descrição gerada automaticamente">
            <a:extLst>
              <a:ext uri="{FF2B5EF4-FFF2-40B4-BE49-F238E27FC236}">
                <a16:creationId xmlns:a16="http://schemas.microsoft.com/office/drawing/2014/main" id="{4A1337BE-E198-4E93-ACAC-66E0521C7D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077" y="50172"/>
            <a:ext cx="1711923" cy="113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731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4384305" y="574155"/>
            <a:ext cx="27773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b="1" dirty="0">
                <a:latin typeface="Arial Narrow" panose="020B0606020202030204" pitchFamily="34" charset="0"/>
              </a:rPr>
              <a:t>8 - Conclusão</a:t>
            </a:r>
          </a:p>
        </p:txBody>
      </p:sp>
      <p:sp>
        <p:nvSpPr>
          <p:cNvPr id="3" name="Retângulo 2"/>
          <p:cNvSpPr/>
          <p:nvPr/>
        </p:nvSpPr>
        <p:spPr>
          <a:xfrm>
            <a:off x="2750839" y="1337981"/>
            <a:ext cx="700677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000" b="1" dirty="0">
                <a:latin typeface="Arial Narrow" panose="020B0606020202030204" pitchFamily="34" charset="0"/>
              </a:rPr>
              <a:t>* Desafio</a:t>
            </a:r>
          </a:p>
          <a:p>
            <a:r>
              <a:rPr lang="pt-BR" sz="4000" b="1" dirty="0">
                <a:latin typeface="Arial Narrow" panose="020B0606020202030204" pitchFamily="34" charset="0"/>
              </a:rPr>
              <a:t>* Trabalho em equipe</a:t>
            </a:r>
          </a:p>
          <a:p>
            <a:r>
              <a:rPr lang="pt-BR" sz="4000" b="1" dirty="0">
                <a:latin typeface="Arial Narrow" panose="020B0606020202030204" pitchFamily="34" charset="0"/>
              </a:rPr>
              <a:t>* Desenvolvimento interpessoal</a:t>
            </a:r>
          </a:p>
          <a:p>
            <a:r>
              <a:rPr lang="pt-BR" sz="4000" b="1" dirty="0">
                <a:latin typeface="Arial Narrow" panose="020B0606020202030204" pitchFamily="34" charset="0"/>
              </a:rPr>
              <a:t>* Aprendizado na prática</a:t>
            </a:r>
          </a:p>
          <a:p>
            <a:r>
              <a:rPr lang="pt-BR" sz="4000" b="1" dirty="0">
                <a:latin typeface="Arial Narrow" panose="020B0606020202030204" pitchFamily="34" charset="0"/>
              </a:rPr>
              <a:t>* Produto final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736" y="4948740"/>
            <a:ext cx="8562975" cy="1171575"/>
          </a:xfrm>
          <a:prstGeom prst="rect">
            <a:avLst/>
          </a:prstGeom>
        </p:spPr>
      </p:pic>
      <p:pic>
        <p:nvPicPr>
          <p:cNvPr id="5" name="Imagem 4" descr="Uma imagem contendo hidrante&#10;&#10;Descrição gerada automaticamente">
            <a:extLst>
              <a:ext uri="{FF2B5EF4-FFF2-40B4-BE49-F238E27FC236}">
                <a16:creationId xmlns:a16="http://schemas.microsoft.com/office/drawing/2014/main" id="{E5E6DCE7-F42A-4C27-ACC6-090D908102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077" y="50172"/>
            <a:ext cx="1711923" cy="113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30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76DC4A09-E07D-4406-9E40-4149C5EB3AD1}"/>
              </a:ext>
            </a:extLst>
          </p:cNvPr>
          <p:cNvSpPr/>
          <p:nvPr/>
        </p:nvSpPr>
        <p:spPr>
          <a:xfrm>
            <a:off x="4865569" y="419410"/>
            <a:ext cx="27773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600" b="1" dirty="0">
                <a:latin typeface="Arial Narrow" panose="020B0606020202030204" pitchFamily="34" charset="0"/>
              </a:rPr>
              <a:t>Referências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7863C49-04F3-41FC-9385-4221E1ED517E}"/>
              </a:ext>
            </a:extLst>
          </p:cNvPr>
          <p:cNvSpPr/>
          <p:nvPr/>
        </p:nvSpPr>
        <p:spPr>
          <a:xfrm>
            <a:off x="2750839" y="1337981"/>
            <a:ext cx="7006771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Arial Narrow" panose="020B0606020202030204" pitchFamily="34" charset="0"/>
              </a:rPr>
              <a:t>Link do GitHub</a:t>
            </a:r>
          </a:p>
          <a:p>
            <a:r>
              <a:rPr lang="pt-BR" dirty="0">
                <a:latin typeface="Arial Narrow" panose="020B0606020202030204" pitchFamily="34" charset="0"/>
                <a:hlinkClick r:id="rId2"/>
              </a:rPr>
              <a:t>https://github.com</a:t>
            </a:r>
            <a:endParaRPr lang="pt-BR" dirty="0">
              <a:latin typeface="Arial Narrow" panose="020B0606020202030204" pitchFamily="34" charset="0"/>
            </a:endParaRPr>
          </a:p>
          <a:p>
            <a:endParaRPr lang="pt-BR" dirty="0">
              <a:latin typeface="Arial Narrow" panose="020B0606020202030204" pitchFamily="34" charset="0"/>
            </a:endParaRPr>
          </a:p>
          <a:p>
            <a:endParaRPr lang="pt-BR" dirty="0">
              <a:latin typeface="Arial Narrow" panose="020B0606020202030204" pitchFamily="34" charset="0"/>
            </a:endParaRPr>
          </a:p>
          <a:p>
            <a:r>
              <a:rPr lang="pt-BR" dirty="0">
                <a:latin typeface="Arial Narrow" panose="020B0606020202030204" pitchFamily="34" charset="0"/>
              </a:rPr>
              <a:t>Torção em barras de seção transversal não circular</a:t>
            </a:r>
          </a:p>
          <a:p>
            <a:r>
              <a:rPr lang="pt-BR" dirty="0">
                <a:latin typeface="Arial Narrow" panose="020B0606020202030204" pitchFamily="34" charset="0"/>
                <a:hlinkClick r:id="rId3"/>
              </a:rPr>
              <a:t>http://www.cartografica.ufpr.br</a:t>
            </a:r>
            <a:endParaRPr lang="pt-BR" dirty="0">
              <a:latin typeface="Arial Narrow" panose="020B0606020202030204" pitchFamily="34" charset="0"/>
            </a:endParaRPr>
          </a:p>
          <a:p>
            <a:endParaRPr lang="pt-BR" dirty="0">
              <a:latin typeface="Arial Narrow" panose="020B0606020202030204" pitchFamily="34" charset="0"/>
            </a:endParaRPr>
          </a:p>
          <a:p>
            <a:endParaRPr lang="pt-BR" dirty="0">
              <a:latin typeface="Arial Narrow" panose="020B0606020202030204" pitchFamily="34" charset="0"/>
            </a:endParaRPr>
          </a:p>
          <a:p>
            <a:r>
              <a:rPr lang="pt-BR" dirty="0">
                <a:latin typeface="Arial Narrow" panose="020B0606020202030204" pitchFamily="34" charset="0"/>
              </a:rPr>
              <a:t>Flexão em seção circular</a:t>
            </a:r>
          </a:p>
          <a:p>
            <a:r>
              <a:rPr lang="pt-BR" dirty="0">
                <a:latin typeface="Arial Narrow" panose="020B0606020202030204" pitchFamily="34" charset="0"/>
                <a:hlinkClick r:id="rId4"/>
              </a:rPr>
              <a:t>https://www.youtube.com</a:t>
            </a:r>
            <a:endParaRPr lang="pt-BR" dirty="0">
              <a:latin typeface="Arial Narrow" panose="020B0606020202030204" pitchFamily="34" charset="0"/>
            </a:endParaRPr>
          </a:p>
          <a:p>
            <a:endParaRPr lang="pt-BR" dirty="0">
              <a:latin typeface="Arial Narrow" panose="020B0606020202030204" pitchFamily="34" charset="0"/>
            </a:endParaRPr>
          </a:p>
          <a:p>
            <a:endParaRPr lang="pt-BR" dirty="0">
              <a:latin typeface="Arial Narrow" panose="020B0606020202030204" pitchFamily="34" charset="0"/>
            </a:endParaRPr>
          </a:p>
          <a:p>
            <a:r>
              <a:rPr lang="pt-BR" dirty="0">
                <a:latin typeface="Arial Narrow" panose="020B0606020202030204" pitchFamily="34" charset="0"/>
              </a:rPr>
              <a:t>Propriedades do aço 6150</a:t>
            </a:r>
          </a:p>
          <a:p>
            <a:r>
              <a:rPr lang="pt-BR" dirty="0">
                <a:latin typeface="Arial Narrow" panose="020B0606020202030204" pitchFamily="34" charset="0"/>
                <a:hlinkClick r:id="rId5"/>
              </a:rPr>
              <a:t>https://www.azom.com</a:t>
            </a:r>
            <a:endParaRPr lang="pt-BR" dirty="0">
              <a:latin typeface="Arial Narrow" panose="020B0606020202030204" pitchFamily="34" charset="0"/>
            </a:endParaRPr>
          </a:p>
          <a:p>
            <a:endParaRPr lang="pt-BR" dirty="0">
              <a:latin typeface="Arial Narrow" panose="020B0606020202030204" pitchFamily="34" charset="0"/>
            </a:endParaRPr>
          </a:p>
          <a:p>
            <a:endParaRPr lang="pt-BR" dirty="0">
              <a:latin typeface="Arial Narrow" panose="020B0606020202030204" pitchFamily="34" charset="0"/>
            </a:endParaRPr>
          </a:p>
          <a:p>
            <a:r>
              <a:rPr lang="pt-BR" dirty="0">
                <a:latin typeface="Arial Narrow" panose="020B0606020202030204" pitchFamily="34" charset="0"/>
              </a:rPr>
              <a:t>Módulo resistente</a:t>
            </a:r>
          </a:p>
          <a:p>
            <a:r>
              <a:rPr lang="pt-BR" dirty="0">
                <a:latin typeface="Arial Narrow" panose="020B0606020202030204" pitchFamily="34" charset="0"/>
                <a:hlinkClick r:id="rId6"/>
              </a:rPr>
              <a:t>https://www.ecivilnet.com</a:t>
            </a:r>
            <a:endParaRPr lang="pt-BR" dirty="0">
              <a:latin typeface="Arial Narrow" panose="020B0606020202030204" pitchFamily="34" charset="0"/>
            </a:endParaRPr>
          </a:p>
          <a:p>
            <a:pPr lvl="1"/>
            <a:endParaRPr lang="pt-BR" dirty="0"/>
          </a:p>
          <a:p>
            <a:pPr lvl="1"/>
            <a:endParaRPr lang="pt-BR" dirty="0"/>
          </a:p>
          <a:p>
            <a:pPr lvl="1"/>
            <a:endParaRPr lang="pt-BR" dirty="0"/>
          </a:p>
        </p:txBody>
      </p:sp>
      <p:pic>
        <p:nvPicPr>
          <p:cNvPr id="4" name="Imagem 3" descr="Uma imagem contendo hidrante&#10;&#10;Descrição gerada automaticamente">
            <a:extLst>
              <a:ext uri="{FF2B5EF4-FFF2-40B4-BE49-F238E27FC236}">
                <a16:creationId xmlns:a16="http://schemas.microsoft.com/office/drawing/2014/main" id="{BB218CB4-261B-451C-8223-36B9E056588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077" y="50172"/>
            <a:ext cx="1711923" cy="113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058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77606" y="733921"/>
            <a:ext cx="1748212" cy="517359"/>
          </a:xfrm>
        </p:spPr>
        <p:txBody>
          <a:bodyPr>
            <a:noAutofit/>
          </a:bodyPr>
          <a:lstStyle/>
          <a:p>
            <a:r>
              <a:rPr lang="pt-BR" sz="3600" dirty="0"/>
              <a:t>Sumário</a:t>
            </a:r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21169" y="2261937"/>
            <a:ext cx="5583134" cy="27368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34206" y="1852864"/>
            <a:ext cx="4343400" cy="3811588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000" b="1" dirty="0">
                <a:latin typeface="Arial Narrow" panose="020B0606020202030204" pitchFamily="34" charset="0"/>
              </a:rPr>
              <a:t>Projeto Integrador Transversal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000" b="1" dirty="0">
                <a:latin typeface="Arial Narrow" panose="020B0606020202030204" pitchFamily="34" charset="0"/>
              </a:rPr>
              <a:t>Ferramenta e sua necessidade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000" b="1" dirty="0">
                <a:latin typeface="Arial Narrow" panose="020B0606020202030204" pitchFamily="34" charset="0"/>
              </a:rPr>
              <a:t>Desenho dimensional da ferramenta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000" b="1" dirty="0">
                <a:latin typeface="Arial Narrow" panose="020B0606020202030204" pitchFamily="34" charset="0"/>
              </a:rPr>
              <a:t>Material escolhido para a Ferramenta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000" b="1" dirty="0">
                <a:latin typeface="Arial Narrow" panose="020B0606020202030204" pitchFamily="34" charset="0"/>
              </a:rPr>
              <a:t>Desenvolvimento analítico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000" b="1" dirty="0">
                <a:latin typeface="Arial Narrow" panose="020B0606020202030204" pitchFamily="34" charset="0"/>
              </a:rPr>
              <a:t>Evolução do projeto e Trade-Off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000" b="1" dirty="0">
                <a:latin typeface="Arial Narrow" panose="020B0606020202030204" pitchFamily="34" charset="0"/>
              </a:rPr>
              <a:t>Resultado Final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pt-BR" sz="2000" b="1" dirty="0">
                <a:latin typeface="Arial Narrow" panose="020B0606020202030204" pitchFamily="34" charset="0"/>
              </a:rPr>
              <a:t>Conclusão</a:t>
            </a:r>
          </a:p>
          <a:p>
            <a:endParaRPr lang="pt-BR" dirty="0"/>
          </a:p>
        </p:txBody>
      </p:sp>
      <p:pic>
        <p:nvPicPr>
          <p:cNvPr id="3" name="Imagem 2" descr="Uma imagem contendo hidrante&#10;&#10;Descrição gerada automaticamente">
            <a:extLst>
              <a:ext uri="{FF2B5EF4-FFF2-40B4-BE49-F238E27FC236}">
                <a16:creationId xmlns:a16="http://schemas.microsoft.com/office/drawing/2014/main" id="{8384A2F8-F017-4E3E-9D13-B2028A6436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077" y="50172"/>
            <a:ext cx="1711923" cy="113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799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779630" y="1734298"/>
            <a:ext cx="4176121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dirty="0">
                <a:latin typeface="Arial Narrow" panose="020B0606020202030204" pitchFamily="34" charset="0"/>
              </a:rPr>
              <a:t>* Objetivo do projeto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b="1" dirty="0">
              <a:latin typeface="Arial Narrow" panose="020B0606020202030204" pitchFamily="34" charset="0"/>
            </a:endParaRPr>
          </a:p>
          <a:p>
            <a:r>
              <a:rPr lang="pt-BR" sz="2800" b="1" dirty="0">
                <a:latin typeface="Arial Narrow" panose="020B0606020202030204" pitchFamily="34" charset="0"/>
              </a:rPr>
              <a:t>* Grupos participantes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b="1" dirty="0">
              <a:latin typeface="Arial Narrow" panose="020B0606020202030204" pitchFamily="34" charset="0"/>
            </a:endParaRPr>
          </a:p>
          <a:p>
            <a:r>
              <a:rPr lang="pt-BR" sz="2800" b="1" dirty="0">
                <a:latin typeface="Arial Narrow" panose="020B0606020202030204" pitchFamily="34" charset="0"/>
              </a:rPr>
              <a:t>* Ferramentas dos grupos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sz="2800" b="1" dirty="0">
              <a:latin typeface="Arial Narrow" panose="020B0606020202030204" pitchFamily="34" charset="0"/>
            </a:endParaRPr>
          </a:p>
          <a:p>
            <a:r>
              <a:rPr lang="pt-BR" sz="2800" b="1" dirty="0">
                <a:latin typeface="Arial Narrow" panose="020B0606020202030204" pitchFamily="34" charset="0"/>
              </a:rPr>
              <a:t>* Ferramenta do grupo Delta</a:t>
            </a:r>
          </a:p>
          <a:p>
            <a:endParaRPr lang="pt-BR" sz="3200" dirty="0">
              <a:latin typeface="Arial Narrow" panose="020B060602020203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b="53305"/>
          <a:stretch/>
        </p:blipFill>
        <p:spPr>
          <a:xfrm>
            <a:off x="4955751" y="4333249"/>
            <a:ext cx="5245768" cy="93579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l="23777" r="1" b="14302"/>
          <a:stretch/>
        </p:blipFill>
        <p:spPr>
          <a:xfrm>
            <a:off x="8650706" y="1588954"/>
            <a:ext cx="2153653" cy="2744294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779630" y="797297"/>
            <a:ext cx="52709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latin typeface="Arial Narrow" panose="020B0606020202030204" pitchFamily="34" charset="0"/>
              </a:rPr>
              <a:t>1 - Projeto Integrador Universal</a:t>
            </a:r>
          </a:p>
        </p:txBody>
      </p:sp>
      <p:sp>
        <p:nvSpPr>
          <p:cNvPr id="8" name="Retângulo 7"/>
          <p:cNvSpPr/>
          <p:nvPr/>
        </p:nvSpPr>
        <p:spPr>
          <a:xfrm>
            <a:off x="8138795" y="1012740"/>
            <a:ext cx="3177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b="1" dirty="0">
                <a:latin typeface="Arial Narrow" panose="020B0606020202030204" pitchFamily="34" charset="0"/>
              </a:rPr>
              <a:t>Chave de retenção para cilindro</a:t>
            </a: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3CB6D3D3-3C68-47F7-AA3A-D130E3DF8A45}"/>
              </a:ext>
            </a:extLst>
          </p:cNvPr>
          <p:cNvSpPr/>
          <p:nvPr/>
        </p:nvSpPr>
        <p:spPr>
          <a:xfrm>
            <a:off x="4831218" y="5420578"/>
            <a:ext cx="5370301" cy="100203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9" name="Gráfico 48">
            <a:extLst>
              <a:ext uri="{FF2B5EF4-FFF2-40B4-BE49-F238E27FC236}">
                <a16:creationId xmlns:a16="http://schemas.microsoft.com/office/drawing/2014/main" id="{514185AB-2E92-4585-946D-56E7DB043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04522" y="5335284"/>
            <a:ext cx="5613600" cy="1215547"/>
          </a:xfrm>
          <a:prstGeom prst="rect">
            <a:avLst/>
          </a:prstGeom>
        </p:spPr>
      </p:pic>
      <p:pic>
        <p:nvPicPr>
          <p:cNvPr id="10" name="Imagem 9" descr="Uma imagem contendo hidrante&#10;&#10;Descrição gerada automaticamente">
            <a:extLst>
              <a:ext uri="{FF2B5EF4-FFF2-40B4-BE49-F238E27FC236}">
                <a16:creationId xmlns:a16="http://schemas.microsoft.com/office/drawing/2014/main" id="{F8CBD2E2-E45A-4AD7-8723-6E948C33B8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077" y="50172"/>
            <a:ext cx="1711923" cy="113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114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elular com texto preto sobre fundo branco&#10;&#10;Descrição gerada automaticamente">
            <a:extLst>
              <a:ext uri="{FF2B5EF4-FFF2-40B4-BE49-F238E27FC236}">
                <a16:creationId xmlns:a16="http://schemas.microsoft.com/office/drawing/2014/main" id="{DA72CB96-8102-42F1-BC3C-5D25A9EA7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0" y="0"/>
            <a:ext cx="12106560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Imagem 2" descr="Uma imagem contendo hidrante&#10;&#10;Descrição gerada automaticamente">
            <a:extLst>
              <a:ext uri="{FF2B5EF4-FFF2-40B4-BE49-F238E27FC236}">
                <a16:creationId xmlns:a16="http://schemas.microsoft.com/office/drawing/2014/main" id="{C49DBDBA-7317-4ECA-BE95-1B025F1E0C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077" y="50172"/>
            <a:ext cx="1711923" cy="113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27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99" y="1868905"/>
            <a:ext cx="5715000" cy="381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77" y="309260"/>
            <a:ext cx="4644191" cy="6127753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080851" y="692196"/>
            <a:ext cx="5622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Arial Narrow" panose="020B0606020202030204" pitchFamily="34" charset="0"/>
              </a:rPr>
              <a:t>Perna do Trem de Pouso Principal</a:t>
            </a:r>
          </a:p>
        </p:txBody>
      </p:sp>
      <p:cxnSp>
        <p:nvCxnSpPr>
          <p:cNvPr id="11" name="Conector de seta reta 10"/>
          <p:cNvCxnSpPr>
            <a:endCxn id="4" idx="3"/>
          </p:cNvCxnSpPr>
          <p:nvPr/>
        </p:nvCxnSpPr>
        <p:spPr>
          <a:xfrm flipH="1">
            <a:off x="6703199" y="890337"/>
            <a:ext cx="2079854" cy="9424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 descr="Uma imagem contendo hidrante&#10;&#10;Descrição gerada automaticamente">
            <a:extLst>
              <a:ext uri="{FF2B5EF4-FFF2-40B4-BE49-F238E27FC236}">
                <a16:creationId xmlns:a16="http://schemas.microsoft.com/office/drawing/2014/main" id="{57A72DF7-E017-4A9E-AB02-37B4C45FA1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077" y="50172"/>
            <a:ext cx="1711923" cy="113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927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/>
          <p:cNvSpPr/>
          <p:nvPr/>
        </p:nvSpPr>
        <p:spPr>
          <a:xfrm>
            <a:off x="737936" y="5593080"/>
            <a:ext cx="6024407" cy="71962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936" y="1785262"/>
            <a:ext cx="2871537" cy="34663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7749" y="3943640"/>
            <a:ext cx="3485934" cy="23847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0806" y="1785261"/>
            <a:ext cx="2871537" cy="34663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tângulo 5"/>
          <p:cNvSpPr/>
          <p:nvPr/>
        </p:nvSpPr>
        <p:spPr>
          <a:xfrm>
            <a:off x="737933" y="5611391"/>
            <a:ext cx="60244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  <a:latin typeface="Arial Narrow" panose="020B0606020202030204" pitchFamily="34" charset="0"/>
              </a:rPr>
              <a:t>Utilizando a chave de retenção do cilindro de alta pressão 50400 aperte a porca (4-480) (Torque de aperto: 20 N.m (14 lbf.ft).</a:t>
            </a:r>
          </a:p>
        </p:txBody>
      </p:sp>
      <p:sp>
        <p:nvSpPr>
          <p:cNvPr id="8" name="Retângulo 7"/>
          <p:cNvSpPr/>
          <p:nvPr/>
        </p:nvSpPr>
        <p:spPr>
          <a:xfrm>
            <a:off x="737937" y="257128"/>
            <a:ext cx="60244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latin typeface="Arial Narrow" panose="020B0606020202030204" pitchFamily="34" charset="0"/>
              </a:rPr>
              <a:t>2 - Ferramenta e suas necessidades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7749" y="1104969"/>
            <a:ext cx="3487080" cy="25112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tângulo 11"/>
          <p:cNvSpPr/>
          <p:nvPr/>
        </p:nvSpPr>
        <p:spPr>
          <a:xfrm>
            <a:off x="1354375" y="963823"/>
            <a:ext cx="479152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C00000"/>
                </a:solidFill>
                <a:latin typeface="Arial Narrow" panose="020B0606020202030204" pitchFamily="34" charset="0"/>
              </a:rPr>
              <a:t>Chave de retenção para cilindro (470)</a:t>
            </a:r>
            <a:endParaRPr lang="pt-BR" b="1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7770414" y="711134"/>
            <a:ext cx="31406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b="1" dirty="0" err="1">
                <a:latin typeface="Arial Narrow" panose="020B0606020202030204" pitchFamily="34" charset="0"/>
              </a:rPr>
              <a:t>Component</a:t>
            </a:r>
            <a:r>
              <a:rPr lang="pt-BR" b="1" dirty="0">
                <a:latin typeface="Arial Narrow" panose="020B0606020202030204" pitchFamily="34" charset="0"/>
              </a:rPr>
              <a:t> </a:t>
            </a:r>
            <a:r>
              <a:rPr lang="pt-BR" b="1" dirty="0" err="1">
                <a:latin typeface="Arial Narrow" panose="020B0606020202030204" pitchFamily="34" charset="0"/>
              </a:rPr>
              <a:t>Maintenance</a:t>
            </a:r>
            <a:r>
              <a:rPr lang="pt-BR" b="1" dirty="0">
                <a:latin typeface="Arial Narrow" panose="020B0606020202030204" pitchFamily="34" charset="0"/>
              </a:rPr>
              <a:t> Manual</a:t>
            </a:r>
          </a:p>
        </p:txBody>
      </p:sp>
      <p:cxnSp>
        <p:nvCxnSpPr>
          <p:cNvPr id="10" name="Conector de seta reta 9"/>
          <p:cNvCxnSpPr>
            <a:cxnSpLocks/>
          </p:cNvCxnSpPr>
          <p:nvPr/>
        </p:nvCxnSpPr>
        <p:spPr>
          <a:xfrm flipH="1" flipV="1">
            <a:off x="6145902" y="1313545"/>
            <a:ext cx="1415974" cy="65649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/>
          <p:cNvCxnSpPr>
            <a:endCxn id="6" idx="3"/>
          </p:cNvCxnSpPr>
          <p:nvPr/>
        </p:nvCxnSpPr>
        <p:spPr>
          <a:xfrm flipH="1">
            <a:off x="6762342" y="5934556"/>
            <a:ext cx="1286784" cy="1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 descr="Uma imagem contendo hidrante&#10;&#10;Descrição gerada automaticamente">
            <a:extLst>
              <a:ext uri="{FF2B5EF4-FFF2-40B4-BE49-F238E27FC236}">
                <a16:creationId xmlns:a16="http://schemas.microsoft.com/office/drawing/2014/main" id="{FB575FE1-7A09-4727-93A6-EBDD7C50A46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077" y="50172"/>
            <a:ext cx="1711923" cy="113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634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2824107" y="143834"/>
            <a:ext cx="65437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latin typeface="Arial Narrow" panose="020B0606020202030204" pitchFamily="34" charset="0"/>
              </a:rPr>
              <a:t>3 – Desenho dimensional da ferramenta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7E7A906-A335-478E-A184-92C1538E7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473" y="781617"/>
            <a:ext cx="8313045" cy="58578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agem 3" descr="Uma imagem contendo hidrante&#10;&#10;Descrição gerada automaticamente">
            <a:extLst>
              <a:ext uri="{FF2B5EF4-FFF2-40B4-BE49-F238E27FC236}">
                <a16:creationId xmlns:a16="http://schemas.microsoft.com/office/drawing/2014/main" id="{7EF7FD1B-5651-4E39-8E1A-7A1CF0B955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077" y="50172"/>
            <a:ext cx="1711923" cy="113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9126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784614" y="307391"/>
            <a:ext cx="66014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latin typeface="Arial Narrow" panose="020B0606020202030204" pitchFamily="34" charset="0"/>
              </a:rPr>
              <a:t>4 – Material escolhido para a ferramenta</a:t>
            </a:r>
          </a:p>
        </p:txBody>
      </p:sp>
      <p:sp>
        <p:nvSpPr>
          <p:cNvPr id="3" name="Retângulo 2"/>
          <p:cNvSpPr/>
          <p:nvPr/>
        </p:nvSpPr>
        <p:spPr>
          <a:xfrm>
            <a:off x="375384" y="719175"/>
            <a:ext cx="793843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pt-BR" sz="2400" b="1" dirty="0">
                <a:latin typeface="Arial Narrow" panose="020B0606020202030204" pitchFamily="34" charset="0"/>
              </a:rPr>
              <a:t> </a:t>
            </a:r>
            <a:r>
              <a:rPr lang="pt-BR" sz="2800" b="1" dirty="0">
                <a:latin typeface="Arial Narrow" panose="020B0606020202030204" pitchFamily="34" charset="0"/>
              </a:rPr>
              <a:t>Aço Cromo – Vanádio SAE 6150</a:t>
            </a:r>
          </a:p>
          <a:p>
            <a:pPr>
              <a:lnSpc>
                <a:spcPct val="200000"/>
              </a:lnSpc>
            </a:pPr>
            <a:r>
              <a:rPr lang="pt-BR" sz="2000" b="1" dirty="0">
                <a:latin typeface="Arial Narrow" panose="020B0606020202030204" pitchFamily="34" charset="0"/>
              </a:rPr>
              <a:t>* Observação de ferramentas em ambiente de trabalho;</a:t>
            </a:r>
          </a:p>
          <a:p>
            <a:pPr>
              <a:lnSpc>
                <a:spcPct val="200000"/>
              </a:lnSpc>
            </a:pPr>
            <a:r>
              <a:rPr lang="pt-BR" sz="2000" b="1" dirty="0">
                <a:latin typeface="Arial Narrow" panose="020B0606020202030204" pitchFamily="34" charset="0"/>
              </a:rPr>
              <a:t>*Pesquisa de materiais de ferramentas de aperto existentes no mercado;</a:t>
            </a:r>
          </a:p>
          <a:p>
            <a:pPr>
              <a:lnSpc>
                <a:spcPct val="200000"/>
              </a:lnSpc>
            </a:pPr>
            <a:r>
              <a:rPr lang="pt-BR" sz="2000" b="1" dirty="0">
                <a:latin typeface="Arial Narrow" panose="020B0606020202030204" pitchFamily="34" charset="0"/>
              </a:rPr>
              <a:t>* Cromo oferece dureza e proteção contra oxidação;</a:t>
            </a:r>
          </a:p>
          <a:p>
            <a:pPr>
              <a:lnSpc>
                <a:spcPct val="200000"/>
              </a:lnSpc>
            </a:pPr>
            <a:r>
              <a:rPr lang="pt-BR" sz="2000" b="1" dirty="0">
                <a:latin typeface="Arial Narrow" panose="020B0606020202030204" pitchFamily="34" charset="0"/>
              </a:rPr>
              <a:t>*Vanádio proporciona resistência ao desgaste.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84" y="4389743"/>
            <a:ext cx="6427345" cy="20666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t="249" b="51051"/>
          <a:stretch/>
        </p:blipFill>
        <p:spPr>
          <a:xfrm>
            <a:off x="7027752" y="3669632"/>
            <a:ext cx="4716699" cy="27867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m 5" descr="Uma imagem contendo hidrante&#10;&#10;Descrição gerada automaticamente">
            <a:extLst>
              <a:ext uri="{FF2B5EF4-FFF2-40B4-BE49-F238E27FC236}">
                <a16:creationId xmlns:a16="http://schemas.microsoft.com/office/drawing/2014/main" id="{07CE5A5F-E1B7-422B-A6B5-7B969054F7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077" y="50172"/>
            <a:ext cx="1711923" cy="113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8646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94144" y="1233697"/>
            <a:ext cx="639218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Arial Narrow" panose="020B0606020202030204" pitchFamily="34" charset="0"/>
              </a:rPr>
              <a:t>Cálculo de tensão de esmagamento na superfície de contato entre a ferramenta e o cilindro;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latin typeface="Arial Narrow" panose="020B0606020202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Arial Narrow" panose="020B0606020202030204" pitchFamily="34" charset="0"/>
              </a:rPr>
              <a:t>Cálculo de torção em barras de seção transversal não circular (torção no dente);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latin typeface="Arial Narrow" panose="020B0606020202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Arial Narrow" panose="020B0606020202030204" pitchFamily="34" charset="0"/>
              </a:rPr>
              <a:t>Cálculo de flexão em barras de seção circular (tensão na haste);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latin typeface="Arial Narrow" panose="020B0606020202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Arial Narrow" panose="020B0606020202030204" pitchFamily="34" charset="0"/>
              </a:rPr>
              <a:t>Cálculo de torção em barras de seção circular       (torção no cilindro da chave);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400" dirty="0">
              <a:latin typeface="Arial Narrow" panose="020B0606020202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400" dirty="0">
                <a:latin typeface="Arial Narrow" panose="020B0606020202030204" pitchFamily="34" charset="0"/>
              </a:rPr>
              <a:t>Cálculo de margem de segurança.</a:t>
            </a:r>
          </a:p>
          <a:p>
            <a:endParaRPr lang="pt-BR" sz="2400" dirty="0">
              <a:latin typeface="Arial Narrow" panose="020B0606020202030204" pitchFamily="34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986" y="2401765"/>
            <a:ext cx="5113320" cy="31517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tângulo 3"/>
          <p:cNvSpPr/>
          <p:nvPr/>
        </p:nvSpPr>
        <p:spPr>
          <a:xfrm>
            <a:off x="3425277" y="396446"/>
            <a:ext cx="49904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200" b="1" dirty="0">
                <a:latin typeface="Arial Narrow" panose="020B0606020202030204" pitchFamily="34" charset="0"/>
              </a:rPr>
              <a:t>5 – Desenvolvimento analítico</a:t>
            </a:r>
          </a:p>
        </p:txBody>
      </p:sp>
      <p:pic>
        <p:nvPicPr>
          <p:cNvPr id="5" name="Imagem 4" descr="Uma imagem contendo hidrante&#10;&#10;Descrição gerada automaticamente">
            <a:extLst>
              <a:ext uri="{FF2B5EF4-FFF2-40B4-BE49-F238E27FC236}">
                <a16:creationId xmlns:a16="http://schemas.microsoft.com/office/drawing/2014/main" id="{D64496DD-7FDF-40A6-80F6-DCB3018B19F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0077" y="50172"/>
            <a:ext cx="1711923" cy="1138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3377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449</Words>
  <Application>Microsoft Office PowerPoint</Application>
  <PresentationFormat>Widescreen</PresentationFormat>
  <Paragraphs>86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4" baseType="lpstr">
      <vt:lpstr>Arial</vt:lpstr>
      <vt:lpstr>Arial Narrow</vt:lpstr>
      <vt:lpstr>Calibri</vt:lpstr>
      <vt:lpstr>Symbol</vt:lpstr>
      <vt:lpstr>Tema do Office</vt:lpstr>
      <vt:lpstr>Apresentação do PowerPoint</vt:lpstr>
      <vt:lpstr>Sumário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LUCAS OLIVEIRA</dc:creator>
  <cp:lastModifiedBy>LUCAS OLIVEIRA</cp:lastModifiedBy>
  <cp:revision>2</cp:revision>
  <dcterms:created xsi:type="dcterms:W3CDTF">2020-07-08T17:48:19Z</dcterms:created>
  <dcterms:modified xsi:type="dcterms:W3CDTF">2020-07-08T18:32:44Z</dcterms:modified>
</cp:coreProperties>
</file>